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
      <p:font typeface="Cambria" panose="02040503050406030204" pitchFamily="18"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43" d="100"/>
          <a:sy n="43" d="100"/>
        </p:scale>
        <p:origin x="110"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Rahul\AppData\Roaming\Microsoft\Excel\My%20Work%20final%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hul\AppData\Roaming\Microsoft\Excel\My%20Work%20final%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Popularity</a:t>
            </a:r>
            <a:r>
              <a:rPr lang="en-US" baseline="0"/>
              <a:t> Score</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83581583552056"/>
          <c:y val="0.17171296296296298"/>
          <c:w val="0.75697397200349958"/>
          <c:h val="0.72088764946048411"/>
        </c:manualLayout>
      </c:layout>
      <c:barChart>
        <c:barDir val="bar"/>
        <c:grouping val="clustered"/>
        <c:varyColors val="0"/>
        <c:ser>
          <c:idx val="0"/>
          <c:order val="0"/>
          <c:tx>
            <c:strRef>
              <c:f>'My Work final'!$N$4</c:f>
              <c:strCache>
                <c:ptCount val="1"/>
                <c:pt idx="0">
                  <c:v>Sum of Score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'My Work final'!$M$5:$M$9</c:f>
              <c:strCache>
                <c:ptCount val="5"/>
                <c:pt idx="0">
                  <c:v>Animals</c:v>
                </c:pt>
                <c:pt idx="1">
                  <c:v>science</c:v>
                </c:pt>
                <c:pt idx="2">
                  <c:v>healthyeating</c:v>
                </c:pt>
                <c:pt idx="3">
                  <c:v>food</c:v>
                </c:pt>
                <c:pt idx="4">
                  <c:v>technology</c:v>
                </c:pt>
              </c:strCache>
            </c:strRef>
          </c:cat>
          <c:val>
            <c:numRef>
              <c:f>'My Work final'!$N$5:$N$9</c:f>
              <c:numCache>
                <c:formatCode>General</c:formatCode>
                <c:ptCount val="5"/>
                <c:pt idx="0">
                  <c:v>60299</c:v>
                </c:pt>
                <c:pt idx="1">
                  <c:v>59105</c:v>
                </c:pt>
                <c:pt idx="2">
                  <c:v>55488</c:v>
                </c:pt>
                <c:pt idx="3">
                  <c:v>55073</c:v>
                </c:pt>
                <c:pt idx="4">
                  <c:v>55460</c:v>
                </c:pt>
              </c:numCache>
            </c:numRef>
          </c:val>
        </c:ser>
        <c:dLbls>
          <c:dLblPos val="inEnd"/>
          <c:showLegendKey val="0"/>
          <c:showVal val="1"/>
          <c:showCatName val="0"/>
          <c:showSerName val="0"/>
          <c:showPercent val="0"/>
          <c:showBubbleSize val="0"/>
        </c:dLbls>
        <c:gapWidth val="65"/>
        <c:axId val="612569320"/>
        <c:axId val="612583432"/>
      </c:barChart>
      <c:catAx>
        <c:axId val="61256932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612583432"/>
        <c:crosses val="autoZero"/>
        <c:auto val="1"/>
        <c:lblAlgn val="ctr"/>
        <c:lblOffset val="100"/>
        <c:noMultiLvlLbl val="0"/>
      </c:catAx>
      <c:valAx>
        <c:axId val="61258343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61256932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Popularity % in Top 5</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'My Work final'!$N$4</c:f>
              <c:strCache>
                <c:ptCount val="1"/>
                <c:pt idx="0">
                  <c:v>Sum of Score</c:v>
                </c:pt>
              </c:strCache>
            </c:strRef>
          </c:tx>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Pt>
            <c:idx val="4"/>
            <c:bubble3D val="0"/>
            <c:spPr>
              <a:solidFill>
                <a:schemeClr val="accent5"/>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5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'My Work final'!$M$5:$M$9</c:f>
              <c:strCache>
                <c:ptCount val="5"/>
                <c:pt idx="0">
                  <c:v>Animals</c:v>
                </c:pt>
                <c:pt idx="1">
                  <c:v>science</c:v>
                </c:pt>
                <c:pt idx="2">
                  <c:v>healthyeating</c:v>
                </c:pt>
                <c:pt idx="3">
                  <c:v>food</c:v>
                </c:pt>
                <c:pt idx="4">
                  <c:v>technology</c:v>
                </c:pt>
              </c:strCache>
            </c:strRef>
          </c:cat>
          <c:val>
            <c:numRef>
              <c:f>'My Work final'!$N$5:$N$9</c:f>
              <c:numCache>
                <c:formatCode>General</c:formatCode>
                <c:ptCount val="5"/>
                <c:pt idx="0">
                  <c:v>60299</c:v>
                </c:pt>
                <c:pt idx="1">
                  <c:v>59105</c:v>
                </c:pt>
                <c:pt idx="2">
                  <c:v>55488</c:v>
                </c:pt>
                <c:pt idx="3">
                  <c:v>55073</c:v>
                </c:pt>
                <c:pt idx="4">
                  <c:v>55460</c:v>
                </c:pt>
              </c:numCache>
            </c:numRef>
          </c:val>
        </c:ser>
        <c:dLbls>
          <c:dLblPos val="ctr"/>
          <c:showLegendKey val="0"/>
          <c:showVal val="0"/>
          <c:showCatName val="0"/>
          <c:showSerName val="0"/>
          <c:showPercent val="1"/>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t>
            </a:r>
            <a:r>
              <a:rPr lang="en-US" dirty="0" smtClean="0"/>
              <a:t>Rahul</a:t>
            </a:r>
            <a:r>
              <a:rPr lang="en-US" baseline="0" dirty="0" smtClean="0"/>
              <a:t> </a:t>
            </a:r>
            <a:r>
              <a:rPr lang="en-US" dirty="0" smtClean="0"/>
              <a:t>and </a:t>
            </a:r>
            <a:r>
              <a:rPr lang="en-US" dirty="0"/>
              <a:t>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172126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a:t>
            </a:r>
            <a:r>
              <a:rPr lang="en-US" dirty="0" smtClean="0"/>
              <a:t>Health </a:t>
            </a:r>
            <a:r>
              <a:rPr lang="en-US" dirty="0"/>
              <a:t>are the two most popular categories, suggesting that users like "real-life" content</a:t>
            </a:r>
          </a:p>
          <a:p>
            <a:pPr lvl="0"/>
            <a:r>
              <a:rPr lang="en-US" dirty="0"/>
              <a:t>- We also found that </a:t>
            </a:r>
            <a:r>
              <a:rPr lang="en-US" dirty="0" smtClean="0"/>
              <a:t>Science </a:t>
            </a:r>
            <a:r>
              <a:rPr lang="en-US" dirty="0"/>
              <a:t>was the </a:t>
            </a:r>
            <a:r>
              <a:rPr lang="en-US" dirty="0" smtClean="0"/>
              <a:t>2nd </a:t>
            </a:r>
            <a:r>
              <a:rPr lang="en-US" dirty="0"/>
              <a:t>most popular, perhaps due to the </a:t>
            </a:r>
            <a:r>
              <a:rPr lang="en-US" dirty="0" smtClean="0"/>
              <a:t>Students.</a:t>
            </a:r>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669296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69937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233245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69704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156628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smtClean="0"/>
              <a:t>Rahul</a:t>
            </a:r>
            <a:r>
              <a:rPr lang="en-US" baseline="0" dirty="0" smtClean="0"/>
              <a:t> </a:t>
            </a:r>
            <a:r>
              <a:rPr lang="en-US" dirty="0" smtClean="0"/>
              <a:t>, </a:t>
            </a:r>
            <a:r>
              <a:rPr lang="en-US" dirty="0"/>
              <a:t>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147890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118331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a:t>
            </a:r>
            <a:r>
              <a:rPr lang="en-US" dirty="0" smtClean="0"/>
              <a:t>1627 </a:t>
            </a:r>
            <a:r>
              <a:rPr lang="en-US" dirty="0"/>
              <a:t>posts from just the </a:t>
            </a:r>
            <a:r>
              <a:rPr lang="en-US" dirty="0" smtClean="0"/>
              <a:t>Animals </a:t>
            </a:r>
            <a:r>
              <a:rPr lang="en-US" dirty="0"/>
              <a:t>category alone! People obviously really like </a:t>
            </a:r>
            <a:r>
              <a:rPr lang="en-US" dirty="0" smtClean="0"/>
              <a:t>Animals!</a:t>
            </a:r>
            <a:endParaRPr lang="en-US" dirty="0"/>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22566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smtClean="0"/>
              <a:t>Animals </a:t>
            </a:r>
            <a:r>
              <a:rPr lang="en-US" dirty="0"/>
              <a:t>had an aggregate popularity score of almost </a:t>
            </a:r>
            <a:r>
              <a:rPr lang="en-US" dirty="0" smtClean="0"/>
              <a:t>60299. </a:t>
            </a:r>
            <a:r>
              <a:rPr lang="en-US" dirty="0"/>
              <a:t>It is very interesting to </a:t>
            </a:r>
            <a:r>
              <a:rPr lang="en-US" dirty="0" smtClean="0"/>
              <a:t>see Animals,</a:t>
            </a:r>
            <a:r>
              <a:rPr lang="en-US" baseline="0" dirty="0" smtClean="0"/>
              <a:t> Technology</a:t>
            </a:r>
            <a:r>
              <a:rPr lang="en-US" dirty="0" smtClean="0"/>
              <a:t> </a:t>
            </a:r>
            <a:r>
              <a:rPr lang="en-US" dirty="0"/>
              <a:t>and </a:t>
            </a:r>
            <a:r>
              <a:rPr lang="en-US" dirty="0" smtClean="0"/>
              <a:t>Science </a:t>
            </a:r>
            <a:r>
              <a:rPr lang="en-US" dirty="0"/>
              <a:t>within the top 5, it really shows what people enjoy </a:t>
            </a:r>
            <a:r>
              <a:rPr lang="en-US" dirty="0" smtClean="0"/>
              <a:t>knowledge </a:t>
            </a:r>
            <a:r>
              <a:rPr lang="en-US" dirty="0"/>
              <a:t>as content. But also interesting to see culture too. Clearly users favor "real-life" content on this platform.</a:t>
            </a:r>
          </a:p>
          <a:p>
            <a:pPr lvl="0"/>
            <a:endParaRPr lang="en-US" dirty="0"/>
          </a:p>
          <a:p>
            <a:pPr lvl="0"/>
            <a:r>
              <a:rPr lang="en-US" dirty="0"/>
              <a:t>Furthermore </a:t>
            </a:r>
            <a:r>
              <a:rPr lang="en-US" dirty="0" smtClean="0"/>
              <a:t>Food </a:t>
            </a:r>
            <a:r>
              <a:rPr lang="en-US" dirty="0"/>
              <a:t>is an </a:t>
            </a:r>
            <a:r>
              <a:rPr lang="en-US" dirty="0" smtClean="0"/>
              <a:t>interesting. </a:t>
            </a:r>
            <a:r>
              <a:rPr lang="en-US" dirty="0"/>
              <a:t>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7422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a:t>
            </a:r>
            <a:r>
              <a:rPr lang="en-US" dirty="0" smtClean="0"/>
              <a:t>Animals </a:t>
            </a:r>
            <a:r>
              <a:rPr lang="en-US" dirty="0"/>
              <a:t>only outperforms </a:t>
            </a:r>
            <a:r>
              <a:rPr lang="en-US" dirty="0" smtClean="0"/>
              <a:t>Science </a:t>
            </a:r>
            <a:r>
              <a:rPr lang="en-US" dirty="0"/>
              <a:t>by </a:t>
            </a:r>
            <a:r>
              <a:rPr lang="en-US" dirty="0" smtClean="0"/>
              <a:t> less then a  percent within </a:t>
            </a:r>
            <a:r>
              <a:rPr lang="en-US" dirty="0"/>
              <a:t>the top 5.</a:t>
            </a:r>
          </a:p>
          <a:p>
            <a:pPr lvl="0"/>
            <a:endParaRPr lang="en-US" dirty="0"/>
          </a:p>
          <a:p>
            <a:pPr lvl="0"/>
            <a:r>
              <a:rPr lang="en-US" dirty="0"/>
              <a:t>However the difference between the 4th most popular, </a:t>
            </a:r>
            <a:r>
              <a:rPr lang="en-US" dirty="0" smtClean="0"/>
              <a:t>Food, </a:t>
            </a:r>
            <a:r>
              <a:rPr lang="en-US" dirty="0"/>
              <a:t>and the </a:t>
            </a:r>
            <a:r>
              <a:rPr lang="en-US" dirty="0" smtClean="0"/>
              <a:t>1st </a:t>
            </a:r>
            <a:r>
              <a:rPr lang="en-US" dirty="0"/>
              <a:t>most popular, animals, is much larger at </a:t>
            </a:r>
            <a:r>
              <a:rPr lang="en-US" dirty="0" smtClean="0"/>
              <a:t>2%</a:t>
            </a:r>
            <a:endParaRPr lang="en-US" dirty="0"/>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05-Aug-22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05-Aug-22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05-Aug-22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05-Aug-22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05-Aug-22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05-Aug-22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4.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0400"/>
          </a:xfrm>
          <a:prstGeom prst="rect">
            <a:avLst/>
          </a:prstGeom>
        </p:spPr>
        <p:txBody>
          <a:bodyPr lIns="0" tIns="0" rIns="0" bIns="0" rtlCol="0" anchor="t">
            <a:spAutoFit/>
          </a:bodyPr>
          <a:lstStyle/>
          <a:p>
            <a:pPr algn="ctr">
              <a:lnSpc>
                <a:spcPts val="11059"/>
              </a:lnSpc>
            </a:pPr>
            <a:r>
              <a:rPr lang="en-US" sz="9600" dirty="0" smtClean="0"/>
              <a:t>Taking </a:t>
            </a:r>
          </a:p>
          <a:p>
            <a:pPr algn="ctr">
              <a:lnSpc>
                <a:spcPts val="11059"/>
              </a:lnSpc>
            </a:pPr>
            <a:r>
              <a:rPr lang="en-US" sz="9600" dirty="0" smtClean="0"/>
              <a:t>Social Buzz</a:t>
            </a:r>
          </a:p>
          <a:p>
            <a:pPr algn="ctr">
              <a:lnSpc>
                <a:spcPts val="11059"/>
              </a:lnSpc>
            </a:pPr>
            <a:r>
              <a:rPr lang="en-US" sz="9600" dirty="0" smtClean="0"/>
              <a:t>to success   </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mj-lt"/>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41" name="Group 7">
            <a:extLst>
              <a:ext uri="{FF2B5EF4-FFF2-40B4-BE49-F238E27FC236}">
                <a16:creationId xmlns:a16="http://schemas.microsoft.com/office/drawing/2014/main" xmlns="" id="{5442597C-2950-4776-B404-95E105594261}"/>
              </a:ext>
            </a:extLst>
          </p:cNvPr>
          <p:cNvGrpSpPr/>
          <p:nvPr/>
        </p:nvGrpSpPr>
        <p:grpSpPr>
          <a:xfrm>
            <a:off x="11581833" y="3851899"/>
            <a:ext cx="5677467" cy="2978451"/>
            <a:chOff x="0" y="-47625"/>
            <a:chExt cx="7569956" cy="3971266"/>
          </a:xfrm>
        </p:grpSpPr>
        <p:sp>
          <p:nvSpPr>
            <p:cNvPr id="42" name="TextBox 8">
              <a:extLst>
                <a:ext uri="{FF2B5EF4-FFF2-40B4-BE49-F238E27FC236}">
                  <a16:creationId xmlns:a16="http://schemas.microsoft.com/office/drawing/2014/main" xmlns="" id="{882213EE-B510-4EDC-BFAC-5C0E4CE20A1D}"/>
                </a:ext>
              </a:extLst>
            </p:cNvPr>
            <p:cNvSpPr txBox="1"/>
            <p:nvPr/>
          </p:nvSpPr>
          <p:spPr>
            <a:xfrm>
              <a:off x="0" y="691989"/>
              <a:ext cx="7569956" cy="3231652"/>
            </a:xfrm>
            <a:prstGeom prst="rect">
              <a:avLst/>
            </a:prstGeom>
          </p:spPr>
          <p:txBody>
            <a:bodyPr lIns="0" tIns="0" rIns="0" bIns="0" rtlCol="0" anchor="t">
              <a:spAutoFit/>
            </a:bodyPr>
            <a:lstStyle/>
            <a:p>
              <a:pPr>
                <a:lnSpc>
                  <a:spcPts val="2660"/>
                </a:lnSpc>
              </a:pPr>
              <a:r>
                <a:rPr lang="en-US" sz="2400" spc="-19" dirty="0">
                  <a:solidFill>
                    <a:srgbClr val="000000"/>
                  </a:solidFill>
                  <a:latin typeface="+mj-lt"/>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43" name="TextBox 9">
              <a:extLst>
                <a:ext uri="{FF2B5EF4-FFF2-40B4-BE49-F238E27FC236}">
                  <a16:creationId xmlns:a16="http://schemas.microsoft.com/office/drawing/2014/main" xmlns="" id="{3B17CCA2-1F71-4770-B3EF-1B7B5DB9CB22}"/>
                </a:ext>
              </a:extLst>
            </p:cNvPr>
            <p:cNvSpPr txBox="1"/>
            <p:nvPr/>
          </p:nvSpPr>
          <p:spPr>
            <a:xfrm>
              <a:off x="0" y="-47625"/>
              <a:ext cx="7569956" cy="495862"/>
            </a:xfrm>
            <a:prstGeom prst="rect">
              <a:avLst/>
            </a:prstGeom>
          </p:spPr>
          <p:txBody>
            <a:bodyPr lIns="0" tIns="0" rIns="0" bIns="0" rtlCol="0" anchor="t">
              <a:spAutoFit/>
            </a:bodyPr>
            <a:lstStyle/>
            <a:p>
              <a:pPr>
                <a:lnSpc>
                  <a:spcPts val="2940"/>
                </a:lnSpc>
              </a:pPr>
              <a:r>
                <a:rPr lang="en-US" sz="3600" spc="-21" dirty="0">
                  <a:solidFill>
                    <a:srgbClr val="000000"/>
                  </a:solidFill>
                  <a:latin typeface="+mj-lt"/>
                </a:rPr>
                <a:t>INSIGHT</a:t>
              </a:r>
            </a:p>
          </p:txBody>
        </p:sp>
      </p:grpSp>
      <p:grpSp>
        <p:nvGrpSpPr>
          <p:cNvPr id="44" name="Group 11">
            <a:extLst>
              <a:ext uri="{FF2B5EF4-FFF2-40B4-BE49-F238E27FC236}">
                <a16:creationId xmlns:a16="http://schemas.microsoft.com/office/drawing/2014/main" xmlns="" id="{C00ABEC5-EF3F-4E3E-827E-EB1F2EF17C0D}"/>
              </a:ext>
            </a:extLst>
          </p:cNvPr>
          <p:cNvGrpSpPr/>
          <p:nvPr/>
        </p:nvGrpSpPr>
        <p:grpSpPr>
          <a:xfrm>
            <a:off x="11581833" y="1580430"/>
            <a:ext cx="5677467" cy="1939706"/>
            <a:chOff x="0" y="-47625"/>
            <a:chExt cx="7569956" cy="2586276"/>
          </a:xfrm>
        </p:grpSpPr>
        <p:sp>
          <p:nvSpPr>
            <p:cNvPr id="45" name="TextBox 12">
              <a:extLst>
                <a:ext uri="{FF2B5EF4-FFF2-40B4-BE49-F238E27FC236}">
                  <a16:creationId xmlns:a16="http://schemas.microsoft.com/office/drawing/2014/main" xmlns="" id="{19A1BE45-8301-44C6-A0D0-F8FDA800622F}"/>
                </a:ext>
              </a:extLst>
            </p:cNvPr>
            <p:cNvSpPr txBox="1"/>
            <p:nvPr/>
          </p:nvSpPr>
          <p:spPr>
            <a:xfrm>
              <a:off x="0" y="691990"/>
              <a:ext cx="7569956" cy="1846661"/>
            </a:xfrm>
            <a:prstGeom prst="rect">
              <a:avLst/>
            </a:prstGeom>
          </p:spPr>
          <p:txBody>
            <a:bodyPr lIns="0" tIns="0" rIns="0" bIns="0" rtlCol="0" anchor="t">
              <a:spAutoFit/>
            </a:bodyPr>
            <a:lstStyle/>
            <a:p>
              <a:pPr>
                <a:lnSpc>
                  <a:spcPts val="2660"/>
                </a:lnSpc>
              </a:pPr>
              <a:r>
                <a:rPr lang="en-US" sz="2400" spc="-19" dirty="0">
                  <a:solidFill>
                    <a:srgbClr val="000000"/>
                  </a:solidFill>
                  <a:latin typeface="+mj-lt"/>
                </a:rPr>
                <a:t>Animals and science are the two most popular categories of content, showing that people enjoy "real-life" and "factual" content the most.</a:t>
              </a:r>
            </a:p>
          </p:txBody>
        </p:sp>
        <p:sp>
          <p:nvSpPr>
            <p:cNvPr id="46" name="TextBox 13">
              <a:extLst>
                <a:ext uri="{FF2B5EF4-FFF2-40B4-BE49-F238E27FC236}">
                  <a16:creationId xmlns:a16="http://schemas.microsoft.com/office/drawing/2014/main" xmlns="" id="{3DAE5247-0244-4123-A713-8D8809E80C70}"/>
                </a:ext>
              </a:extLst>
            </p:cNvPr>
            <p:cNvSpPr txBox="1"/>
            <p:nvPr/>
          </p:nvSpPr>
          <p:spPr>
            <a:xfrm>
              <a:off x="0" y="-47625"/>
              <a:ext cx="7569956" cy="495863"/>
            </a:xfrm>
            <a:prstGeom prst="rect">
              <a:avLst/>
            </a:prstGeom>
          </p:spPr>
          <p:txBody>
            <a:bodyPr lIns="0" tIns="0" rIns="0" bIns="0" rtlCol="0" anchor="t">
              <a:spAutoFit/>
            </a:bodyPr>
            <a:lstStyle/>
            <a:p>
              <a:pPr>
                <a:lnSpc>
                  <a:spcPts val="2940"/>
                </a:lnSpc>
              </a:pPr>
              <a:r>
                <a:rPr lang="en-US" sz="3600" spc="-21" dirty="0">
                  <a:solidFill>
                    <a:srgbClr val="000000"/>
                  </a:solidFill>
                  <a:latin typeface="+mj-lt"/>
                </a:rPr>
                <a:t>ANALYSIS</a:t>
              </a:r>
            </a:p>
          </p:txBody>
        </p:sp>
      </p:grpSp>
      <p:grpSp>
        <p:nvGrpSpPr>
          <p:cNvPr id="47" name="Group 14">
            <a:extLst>
              <a:ext uri="{FF2B5EF4-FFF2-40B4-BE49-F238E27FC236}">
                <a16:creationId xmlns:a16="http://schemas.microsoft.com/office/drawing/2014/main" xmlns="" id="{F49CBA38-C879-499F-B0F5-691188949921}"/>
              </a:ext>
            </a:extLst>
          </p:cNvPr>
          <p:cNvGrpSpPr/>
          <p:nvPr/>
        </p:nvGrpSpPr>
        <p:grpSpPr>
          <a:xfrm>
            <a:off x="11581833" y="6964868"/>
            <a:ext cx="5677467" cy="1939706"/>
            <a:chOff x="0" y="-47625"/>
            <a:chExt cx="7569956" cy="2586275"/>
          </a:xfrm>
        </p:grpSpPr>
        <p:sp>
          <p:nvSpPr>
            <p:cNvPr id="48" name="TextBox 15">
              <a:extLst>
                <a:ext uri="{FF2B5EF4-FFF2-40B4-BE49-F238E27FC236}">
                  <a16:creationId xmlns:a16="http://schemas.microsoft.com/office/drawing/2014/main" xmlns="" id="{3A90234A-916B-4C29-ACF1-11F97E8C2563}"/>
                </a:ext>
              </a:extLst>
            </p:cNvPr>
            <p:cNvSpPr txBox="1"/>
            <p:nvPr/>
          </p:nvSpPr>
          <p:spPr>
            <a:xfrm>
              <a:off x="0" y="691990"/>
              <a:ext cx="7569956" cy="1846660"/>
            </a:xfrm>
            <a:prstGeom prst="rect">
              <a:avLst/>
            </a:prstGeom>
          </p:spPr>
          <p:txBody>
            <a:bodyPr lIns="0" tIns="0" rIns="0" bIns="0" rtlCol="0" anchor="t">
              <a:spAutoFit/>
            </a:bodyPr>
            <a:lstStyle/>
            <a:p>
              <a:pPr>
                <a:lnSpc>
                  <a:spcPts val="2660"/>
                </a:lnSpc>
              </a:pPr>
              <a:r>
                <a:rPr lang="en-US" sz="2400" spc="-19" dirty="0">
                  <a:solidFill>
                    <a:srgbClr val="000000"/>
                  </a:solidFill>
                  <a:latin typeface="+mj-lt"/>
                </a:rPr>
                <a:t>This ad-hoc analysis is insightful, but it's time to take this analysis into large scale production for real-time understanding of your business. We can show you how to do this.   </a:t>
              </a:r>
            </a:p>
          </p:txBody>
        </p:sp>
        <p:sp>
          <p:nvSpPr>
            <p:cNvPr id="49" name="TextBox 16">
              <a:extLst>
                <a:ext uri="{FF2B5EF4-FFF2-40B4-BE49-F238E27FC236}">
                  <a16:creationId xmlns:a16="http://schemas.microsoft.com/office/drawing/2014/main" xmlns="" id="{E1CF9388-A25B-45EF-AAD4-73FE2BA72053}"/>
                </a:ext>
              </a:extLst>
            </p:cNvPr>
            <p:cNvSpPr txBox="1"/>
            <p:nvPr/>
          </p:nvSpPr>
          <p:spPr>
            <a:xfrm>
              <a:off x="0" y="-47625"/>
              <a:ext cx="7569956" cy="495863"/>
            </a:xfrm>
            <a:prstGeom prst="rect">
              <a:avLst/>
            </a:prstGeom>
          </p:spPr>
          <p:txBody>
            <a:bodyPr lIns="0" tIns="0" rIns="0" bIns="0" rtlCol="0" anchor="t">
              <a:spAutoFit/>
            </a:bodyPr>
            <a:lstStyle/>
            <a:p>
              <a:pPr>
                <a:lnSpc>
                  <a:spcPts val="2940"/>
                </a:lnSpc>
              </a:pPr>
              <a:r>
                <a:rPr lang="en-US" sz="3600" spc="-21" dirty="0">
                  <a:solidFill>
                    <a:srgbClr val="000000"/>
                  </a:solidFill>
                  <a:latin typeface="+mj-lt"/>
                </a:rPr>
                <a:t>NEXT STEPS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01117"/>
            <a:chOff x="0" y="0"/>
            <a:chExt cx="11564591" cy="506815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Today's agenda</a:t>
              </a:r>
            </a:p>
          </p:txBody>
        </p:sp>
        <p:sp>
          <p:nvSpPr>
            <p:cNvPr id="4" name="TextBox 4"/>
            <p:cNvSpPr txBox="1"/>
            <p:nvPr/>
          </p:nvSpPr>
          <p:spPr>
            <a:xfrm>
              <a:off x="0" y="2298166"/>
              <a:ext cx="11564591" cy="2769989"/>
            </a:xfrm>
            <a:prstGeom prst="rect">
              <a:avLst/>
            </a:prstGeom>
          </p:spPr>
          <p:txBody>
            <a:bodyPr lIns="0" tIns="0" rIns="0" bIns="0" rtlCol="0" anchor="t">
              <a:spAutoFit/>
            </a:bodyPr>
            <a:lstStyle/>
            <a:p>
              <a:pPr>
                <a:lnSpc>
                  <a:spcPts val="2660"/>
                </a:lnSpc>
              </a:pPr>
              <a:r>
                <a:rPr lang="en-US" sz="2800" spc="-19" dirty="0">
                  <a:solidFill>
                    <a:srgbClr val="000000"/>
                  </a:solidFill>
                  <a:latin typeface="Cambria" panose="02040503050406030204" pitchFamily="18" charset="0"/>
                  <a:ea typeface="Cambria" panose="02040503050406030204" pitchFamily="18" charset="0"/>
                </a:rPr>
                <a:t>Project recap</a:t>
              </a:r>
            </a:p>
            <a:p>
              <a:pPr>
                <a:lnSpc>
                  <a:spcPts val="2660"/>
                </a:lnSpc>
              </a:pPr>
              <a:r>
                <a:rPr lang="en-US" sz="2800" spc="-19" dirty="0">
                  <a:solidFill>
                    <a:srgbClr val="000000"/>
                  </a:solidFill>
                  <a:latin typeface="Cambria" panose="02040503050406030204" pitchFamily="18" charset="0"/>
                  <a:ea typeface="Cambria" panose="02040503050406030204" pitchFamily="18" charset="0"/>
                </a:rPr>
                <a:t>Problem</a:t>
              </a:r>
            </a:p>
            <a:p>
              <a:pPr>
                <a:lnSpc>
                  <a:spcPts val="2660"/>
                </a:lnSpc>
              </a:pPr>
              <a:r>
                <a:rPr lang="en-US" sz="2800" spc="-19" dirty="0">
                  <a:solidFill>
                    <a:srgbClr val="000000"/>
                  </a:solidFill>
                  <a:latin typeface="Cambria" panose="02040503050406030204" pitchFamily="18" charset="0"/>
                  <a:ea typeface="Cambria" panose="02040503050406030204" pitchFamily="18" charset="0"/>
                </a:rPr>
                <a:t>The Analytics team</a:t>
              </a:r>
            </a:p>
            <a:p>
              <a:pPr>
                <a:lnSpc>
                  <a:spcPts val="2660"/>
                </a:lnSpc>
              </a:pPr>
              <a:r>
                <a:rPr lang="en-US" sz="2800" spc="-19" dirty="0">
                  <a:solidFill>
                    <a:srgbClr val="000000"/>
                  </a:solidFill>
                  <a:latin typeface="Cambria" panose="02040503050406030204" pitchFamily="18" charset="0"/>
                  <a:ea typeface="Cambria" panose="02040503050406030204" pitchFamily="18" charset="0"/>
                </a:rPr>
                <a:t>Process</a:t>
              </a:r>
            </a:p>
            <a:p>
              <a:pPr>
                <a:lnSpc>
                  <a:spcPts val="2660"/>
                </a:lnSpc>
              </a:pPr>
              <a:r>
                <a:rPr lang="en-US" sz="2800" spc="-19" dirty="0">
                  <a:solidFill>
                    <a:srgbClr val="000000"/>
                  </a:solidFill>
                  <a:latin typeface="Cambria" panose="02040503050406030204" pitchFamily="18" charset="0"/>
                  <a:ea typeface="Cambria" panose="02040503050406030204" pitchFamily="18" charset="0"/>
                </a:rPr>
                <a:t>Insights</a:t>
              </a:r>
            </a:p>
            <a:p>
              <a:pPr>
                <a:lnSpc>
                  <a:spcPts val="2660"/>
                </a:lnSpc>
              </a:pPr>
              <a:r>
                <a:rPr lang="en-US" sz="2800" spc="-19" dirty="0">
                  <a:solidFill>
                    <a:srgbClr val="000000"/>
                  </a:solidFill>
                  <a:latin typeface="Cambria" panose="02040503050406030204" pitchFamily="18" charset="0"/>
                  <a:ea typeface="Cambria" panose="02040503050406030204" pitchFamily="18"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mj-lt"/>
              </a:rPr>
              <a:t>Project Recap</a:t>
            </a:r>
          </a:p>
        </p:txBody>
      </p:sp>
      <p:sp>
        <p:nvSpPr>
          <p:cNvPr id="34" name="TextBox 33"/>
          <p:cNvSpPr txBox="1"/>
          <p:nvPr/>
        </p:nvSpPr>
        <p:spPr>
          <a:xfrm>
            <a:off x="8782194" y="3238500"/>
            <a:ext cx="6819791" cy="3208571"/>
          </a:xfrm>
          <a:prstGeom prst="rect">
            <a:avLst/>
          </a:prstGeom>
          <a:noFill/>
        </p:spPr>
        <p:txBody>
          <a:bodyPr wrap="square" rtlCol="0">
            <a:spAutoFit/>
          </a:bodyPr>
          <a:lstStyle/>
          <a:p>
            <a:pPr>
              <a:lnSpc>
                <a:spcPts val="2660"/>
              </a:lnSpc>
            </a:pPr>
            <a:r>
              <a:rPr lang="en-US" sz="2800" spc="-19" dirty="0">
                <a:latin typeface="Cambria" panose="02040503050406030204" pitchFamily="18" charset="0"/>
                <a:ea typeface="Cambria" panose="02040503050406030204" pitchFamily="18" charset="0"/>
              </a:rPr>
              <a:t>Social Buzz is a fast growing technology unicorn that need to adapt quickly to it's global scale. Accenture has begun a 3 month POC focusing on these tasks:</a:t>
            </a:r>
          </a:p>
          <a:p>
            <a:pPr>
              <a:lnSpc>
                <a:spcPts val="2660"/>
              </a:lnSpc>
            </a:pPr>
            <a:endParaRPr lang="en-US" sz="2800" spc="-19" dirty="0">
              <a:latin typeface="Cambria" panose="02040503050406030204" pitchFamily="18" charset="0"/>
              <a:ea typeface="Cambria" panose="02040503050406030204" pitchFamily="18" charset="0"/>
            </a:endParaRPr>
          </a:p>
          <a:p>
            <a:pPr marL="410211" lvl="1" indent="-205106">
              <a:lnSpc>
                <a:spcPts val="2660"/>
              </a:lnSpc>
              <a:buFont typeface="Arial"/>
              <a:buChar char="•"/>
            </a:pPr>
            <a:r>
              <a:rPr lang="en-US" sz="2800" spc="-19" dirty="0">
                <a:latin typeface="Cambria" panose="02040503050406030204" pitchFamily="18" charset="0"/>
                <a:ea typeface="Cambria" panose="02040503050406030204" pitchFamily="18" charset="0"/>
              </a:rPr>
              <a:t>An audit of Social Buzz's big data practice</a:t>
            </a:r>
          </a:p>
          <a:p>
            <a:pPr marL="410211" lvl="1" indent="-205106">
              <a:lnSpc>
                <a:spcPts val="2660"/>
              </a:lnSpc>
              <a:buFont typeface="Arial"/>
              <a:buChar char="•"/>
            </a:pPr>
            <a:r>
              <a:rPr lang="en-US" sz="2800" spc="-19" dirty="0">
                <a:latin typeface="Cambria" panose="02040503050406030204" pitchFamily="18" charset="0"/>
                <a:ea typeface="Cambria" panose="02040503050406030204" pitchFamily="18" charset="0"/>
              </a:rPr>
              <a:t>Recommendations for a successful IPO</a:t>
            </a:r>
          </a:p>
          <a:p>
            <a:pPr marL="410210" lvl="1" indent="-205105">
              <a:lnSpc>
                <a:spcPts val="2660"/>
              </a:lnSpc>
              <a:buFont typeface="Arial"/>
              <a:buChar char="•"/>
            </a:pPr>
            <a:r>
              <a:rPr lang="en-US" sz="2800" spc="-19" dirty="0">
                <a:latin typeface="Cambria" panose="02040503050406030204" pitchFamily="18" charset="0"/>
                <a:ea typeface="Cambria" panose="02040503050406030204" pitchFamily="18" charset="0"/>
              </a:rPr>
              <a:t>Analysis to find Social Buzz's top 5 most popular categories of content </a:t>
            </a:r>
            <a:endParaRPr lang="en-US" sz="2800" spc="-19" dirty="0">
              <a:latin typeface="Cambria" panose="02040503050406030204" pitchFamily="18" charset="0"/>
              <a:ea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mj-lt"/>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57200" y="266700"/>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2007089" y="933896"/>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55" name="TextBox 54"/>
          <p:cNvSpPr txBox="1"/>
          <p:nvPr/>
        </p:nvSpPr>
        <p:spPr>
          <a:xfrm>
            <a:off x="4520916" y="1197278"/>
            <a:ext cx="3672964" cy="523220"/>
          </a:xfrm>
          <a:prstGeom prst="rect">
            <a:avLst/>
          </a:prstGeom>
          <a:noFill/>
        </p:spPr>
        <p:txBody>
          <a:bodyPr wrap="square" rtlCol="0">
            <a:spAutoFit/>
          </a:bodyPr>
          <a:lstStyle/>
          <a:p>
            <a:r>
              <a:rPr lang="en-US" sz="2800" dirty="0" smtClean="0"/>
              <a:t>Data Understanding</a:t>
            </a:r>
            <a:endParaRPr lang="en-US" sz="2800" dirty="0"/>
          </a:p>
        </p:txBody>
      </p:sp>
      <p:sp>
        <p:nvSpPr>
          <p:cNvPr id="56" name="TextBox 55"/>
          <p:cNvSpPr txBox="1"/>
          <p:nvPr/>
        </p:nvSpPr>
        <p:spPr>
          <a:xfrm>
            <a:off x="6295292" y="3116580"/>
            <a:ext cx="3128075" cy="523220"/>
          </a:xfrm>
          <a:prstGeom prst="rect">
            <a:avLst/>
          </a:prstGeom>
          <a:noFill/>
        </p:spPr>
        <p:txBody>
          <a:bodyPr wrap="square" rtlCol="0">
            <a:spAutoFit/>
          </a:bodyPr>
          <a:lstStyle/>
          <a:p>
            <a:r>
              <a:rPr lang="en-US" sz="2800" dirty="0" smtClean="0"/>
              <a:t>Data Clearing</a:t>
            </a:r>
            <a:endParaRPr lang="en-US" sz="2800" dirty="0"/>
          </a:p>
        </p:txBody>
      </p:sp>
      <p:sp>
        <p:nvSpPr>
          <p:cNvPr id="57" name="TextBox 56"/>
          <p:cNvSpPr txBox="1"/>
          <p:nvPr/>
        </p:nvSpPr>
        <p:spPr>
          <a:xfrm>
            <a:off x="7928471" y="4620638"/>
            <a:ext cx="2791944" cy="523220"/>
          </a:xfrm>
          <a:prstGeom prst="rect">
            <a:avLst/>
          </a:prstGeom>
          <a:noFill/>
        </p:spPr>
        <p:txBody>
          <a:bodyPr wrap="square" rtlCol="0">
            <a:spAutoFit/>
          </a:bodyPr>
          <a:lstStyle/>
          <a:p>
            <a:r>
              <a:rPr lang="en-US" sz="2800" dirty="0" smtClean="0"/>
              <a:t>Data Modelling</a:t>
            </a:r>
            <a:endParaRPr lang="en-US" sz="2800" dirty="0"/>
          </a:p>
        </p:txBody>
      </p:sp>
      <p:sp>
        <p:nvSpPr>
          <p:cNvPr id="58" name="TextBox 57"/>
          <p:cNvSpPr txBox="1"/>
          <p:nvPr/>
        </p:nvSpPr>
        <p:spPr>
          <a:xfrm>
            <a:off x="9531036" y="6204766"/>
            <a:ext cx="2672862" cy="523220"/>
          </a:xfrm>
          <a:prstGeom prst="rect">
            <a:avLst/>
          </a:prstGeom>
          <a:noFill/>
        </p:spPr>
        <p:txBody>
          <a:bodyPr wrap="square" rtlCol="0">
            <a:spAutoFit/>
          </a:bodyPr>
          <a:lstStyle/>
          <a:p>
            <a:r>
              <a:rPr lang="en-US" sz="2800" dirty="0" smtClean="0"/>
              <a:t>Data Analysis</a:t>
            </a:r>
            <a:endParaRPr lang="en-US" sz="2800" dirty="0"/>
          </a:p>
        </p:txBody>
      </p:sp>
      <p:sp>
        <p:nvSpPr>
          <p:cNvPr id="59" name="TextBox 58"/>
          <p:cNvSpPr txBox="1"/>
          <p:nvPr/>
        </p:nvSpPr>
        <p:spPr>
          <a:xfrm>
            <a:off x="11449400" y="7837412"/>
            <a:ext cx="2941319" cy="523220"/>
          </a:xfrm>
          <a:prstGeom prst="rect">
            <a:avLst/>
          </a:prstGeom>
          <a:noFill/>
        </p:spPr>
        <p:txBody>
          <a:bodyPr wrap="square" rtlCol="0">
            <a:spAutoFit/>
          </a:bodyPr>
          <a:lstStyle/>
          <a:p>
            <a:r>
              <a:rPr lang="en-US" sz="2800" dirty="0" smtClean="0"/>
              <a:t>Insights</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5623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p:cNvSpPr txBox="1"/>
          <p:nvPr/>
        </p:nvSpPr>
        <p:spPr>
          <a:xfrm>
            <a:off x="2479775" y="5386539"/>
            <a:ext cx="2266985" cy="646331"/>
          </a:xfrm>
          <a:prstGeom prst="rect">
            <a:avLst/>
          </a:prstGeom>
          <a:noFill/>
        </p:spPr>
        <p:txBody>
          <a:bodyPr wrap="square" rtlCol="0">
            <a:spAutoFit/>
          </a:bodyPr>
          <a:lstStyle/>
          <a:p>
            <a:r>
              <a:rPr lang="en-US" sz="3600" dirty="0"/>
              <a:t>1</a:t>
            </a:r>
            <a:r>
              <a:rPr lang="en-US" sz="3600" dirty="0" smtClean="0"/>
              <a:t>6 Unique</a:t>
            </a:r>
            <a:endParaRPr lang="en-US" sz="3600" dirty="0"/>
          </a:p>
        </p:txBody>
      </p:sp>
      <p:sp>
        <p:nvSpPr>
          <p:cNvPr id="15" name="TextBox 14"/>
          <p:cNvSpPr txBox="1"/>
          <p:nvPr/>
        </p:nvSpPr>
        <p:spPr>
          <a:xfrm>
            <a:off x="7446942" y="5109539"/>
            <a:ext cx="2590800" cy="1200329"/>
          </a:xfrm>
          <a:prstGeom prst="rect">
            <a:avLst/>
          </a:prstGeom>
          <a:noFill/>
        </p:spPr>
        <p:txBody>
          <a:bodyPr wrap="square" rtlCol="0">
            <a:spAutoFit/>
          </a:bodyPr>
          <a:lstStyle/>
          <a:p>
            <a:r>
              <a:rPr lang="en-US" sz="3600" dirty="0" smtClean="0"/>
              <a:t>1627</a:t>
            </a:r>
            <a:r>
              <a:rPr lang="en-US" sz="3600" dirty="0" smtClean="0">
                <a:latin typeface="+mj-lt"/>
              </a:rPr>
              <a:t> Post For Animals</a:t>
            </a:r>
            <a:endParaRPr lang="en-US" sz="3600" dirty="0">
              <a:latin typeface="+mj-lt"/>
            </a:endParaRPr>
          </a:p>
        </p:txBody>
      </p:sp>
      <p:sp>
        <p:nvSpPr>
          <p:cNvPr id="16" name="TextBox 15"/>
          <p:cNvSpPr txBox="1"/>
          <p:nvPr/>
        </p:nvSpPr>
        <p:spPr>
          <a:xfrm>
            <a:off x="12670342" y="4555541"/>
            <a:ext cx="3255457" cy="1754326"/>
          </a:xfrm>
          <a:prstGeom prst="rect">
            <a:avLst/>
          </a:prstGeom>
          <a:noFill/>
        </p:spPr>
        <p:txBody>
          <a:bodyPr wrap="square" rtlCol="0">
            <a:spAutoFit/>
          </a:bodyPr>
          <a:lstStyle/>
          <a:p>
            <a:r>
              <a:rPr lang="en-US" sz="3600" dirty="0" smtClean="0"/>
              <a:t>December Months is  most used for post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p:cNvGraphicFramePr>
            <a:graphicFrameLocks/>
          </p:cNvGraphicFramePr>
          <p:nvPr>
            <p:extLst>
              <p:ext uri="{D42A27DB-BD31-4B8C-83A1-F6EECF244321}">
                <p14:modId xmlns:p14="http://schemas.microsoft.com/office/powerpoint/2010/main" val="1160529526"/>
              </p:ext>
            </p:extLst>
          </p:nvPr>
        </p:nvGraphicFramePr>
        <p:xfrm>
          <a:off x="4592325" y="2023500"/>
          <a:ext cx="11047759" cy="66252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p:cNvGraphicFramePr>
            <a:graphicFrameLocks/>
          </p:cNvGraphicFramePr>
          <p:nvPr>
            <p:extLst>
              <p:ext uri="{D42A27DB-BD31-4B8C-83A1-F6EECF244321}">
                <p14:modId xmlns:p14="http://schemas.microsoft.com/office/powerpoint/2010/main" val="2847473981"/>
              </p:ext>
            </p:extLst>
          </p:nvPr>
        </p:nvGraphicFramePr>
        <p:xfrm>
          <a:off x="4879649" y="1866901"/>
          <a:ext cx="10860975" cy="672063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1559</Words>
  <Application>Microsoft Office PowerPoint</Application>
  <PresentationFormat>Custom</PresentationFormat>
  <Paragraphs>134</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Clear Sans Regular Bold</vt:lpstr>
      <vt:lpstr>Calibri</vt:lpstr>
      <vt:lpstr>Graphik Regular</vt:lpstr>
      <vt:lpstr>Cambria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account</cp:lastModifiedBy>
  <cp:revision>19</cp:revision>
  <dcterms:created xsi:type="dcterms:W3CDTF">2006-08-16T00:00:00Z</dcterms:created>
  <dcterms:modified xsi:type="dcterms:W3CDTF">2022-08-05T06:11:04Z</dcterms:modified>
  <dc:identifier>DAEhDyfaYKE</dc:identifier>
</cp:coreProperties>
</file>